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_rels/tableStyles.xml.rels><?xml version="1.0" encoding="UTF-8" standalone="yes"?><Relationships xmlns="http://schemas.openxmlformats.org/package/2006/relationships"><Relationship Id="rId1" Type="http://schemas.openxmlformats.org/officeDocument/2006/relationships/image" Target="media/image7.png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body" sz="quarter" idx="13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i="1" sz="3200"/>
            </a:lvl1pPr>
          </a:lstStyle>
          <a:p>
            <a:pPr/>
            <a:r>
              <a:t>–Gilles Alain</a:t>
            </a:r>
          </a:p>
        </p:txBody>
      </p:sp>
      <p:sp>
        <p:nvSpPr>
          <p:cNvPr id="96" name="Shape 96"/>
          <p:cNvSpPr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_box_10x7.png"/>
          <p:cNvPicPr>
            <a:picLocks noChangeAspect="0"/>
          </p:cNvPicPr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>
            <p:ph type="pic" idx="13"/>
          </p:nvPr>
        </p:nvSpPr>
        <p:spPr>
          <a:xfrm>
            <a:off x="393700" y="381000"/>
            <a:ext cx="12217400" cy="614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Shape 23"/>
          <p:cNvSpPr/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4" name="Shape 24"/>
          <p:cNvSpPr/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/>
            <a:r>
              <a:t>Texte du titre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pic" sz="half" idx="13"/>
          </p:nvPr>
        </p:nvSpPr>
        <p:spPr>
          <a:xfrm>
            <a:off x="6451600" y="1066800"/>
            <a:ext cx="5626100" cy="7632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Shape 41"/>
          <p:cNvSpPr/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9" name="Shape 69"/>
          <p:cNvSpPr/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pic" sz="half" idx="13"/>
          </p:nvPr>
        </p:nvSpPr>
        <p:spPr>
          <a:xfrm>
            <a:off x="6654800" y="4673600"/>
            <a:ext cx="5981700" cy="459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quarter" idx="14"/>
          </p:nvPr>
        </p:nvSpPr>
        <p:spPr>
          <a:xfrm>
            <a:off x="6654800" y="482600"/>
            <a:ext cx="5981700" cy="3911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pic" idx="15"/>
          </p:nvPr>
        </p:nvSpPr>
        <p:spPr>
          <a:xfrm>
            <a:off x="406400" y="482600"/>
            <a:ext cx="5981700" cy="878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/>
          <p:cNvPicPr>
            <a:picLocks noChangeAspect="0"/>
          </p:cNvPicPr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 fontScale="100000" lnSpcReduction="0"/>
          </a:bodyPr>
          <a:lstStyle>
            <a:lvl1pPr>
              <a:defRPr b="1" cap="all" i="0" sz="18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hyperlink" Target="https://en.wikipedia.org/wiki/British_Commandos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ctrTitle"/>
          </p:nvPr>
        </p:nvSpPr>
        <p:spPr>
          <a:xfrm>
            <a:off x="901700" y="1282154"/>
            <a:ext cx="11201401" cy="998538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Sword beach</a:t>
            </a:r>
          </a:p>
        </p:txBody>
      </p:sp>
      <p:sp>
        <p:nvSpPr>
          <p:cNvPr id="122" name="Shape 122"/>
          <p:cNvSpPr/>
          <p:nvPr/>
        </p:nvSpPr>
        <p:spPr>
          <a:xfrm>
            <a:off x="1617916" y="2603500"/>
            <a:ext cx="9877375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cap="all" i="0" spc="176" sz="2200">
                <a:solidFill>
                  <a:srgbClr val="3E3B39"/>
                </a:solidFill>
              </a:defRPr>
            </a:lvl1pPr>
          </a:lstStyle>
          <a:p>
            <a:pPr/>
            <a:r>
              <a:t>Ouistreham, Hermanville-sur-mer, the hillman fortress</a:t>
            </a:r>
          </a:p>
        </p:txBody>
      </p:sp>
      <p:pic>
        <p:nvPicPr>
          <p:cNvPr id="123" name="sword_beach_debarquement_renforts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5954" y="3408908"/>
            <a:ext cx="7132892" cy="54780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hillman fortress </a:t>
            </a:r>
          </a:p>
        </p:txBody>
      </p:sp>
      <p:sp>
        <p:nvSpPr>
          <p:cNvPr id="166" name="Shape 166"/>
          <p:cNvSpPr/>
          <p:nvPr>
            <p:ph type="body" sz="half" idx="1"/>
          </p:nvPr>
        </p:nvSpPr>
        <p:spPr>
          <a:xfrm>
            <a:off x="884585" y="1868767"/>
            <a:ext cx="4859266" cy="6703733"/>
          </a:xfrm>
          <a:prstGeom prst="rect">
            <a:avLst/>
          </a:prstGeom>
        </p:spPr>
        <p:txBody>
          <a:bodyPr/>
          <a:lstStyle/>
          <a:p>
            <a:pPr marL="393699" indent="-393699">
              <a:defRPr sz="25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German bunker complex and command post</a:t>
            </a:r>
          </a:p>
          <a:p>
            <a:pPr marL="393699" indent="-393699">
              <a:defRPr sz="25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Near Colleville-Montgomery</a:t>
            </a:r>
          </a:p>
          <a:p>
            <a:pPr marL="393699" indent="-393699">
              <a:defRPr sz="25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British Suffolk Regiment(8th Infantry Brigade of the British 3rd Infantry Division)</a:t>
            </a:r>
          </a:p>
          <a:p>
            <a:pPr marL="393699" indent="-393699">
              <a:defRPr sz="25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Difficult to take</a:t>
            </a:r>
          </a:p>
          <a:p>
            <a:pPr marL="393699" indent="-393699">
              <a:defRPr sz="25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Sherman Fireflies</a:t>
            </a:r>
          </a:p>
          <a:p>
            <a:pPr marL="393699" indent="-393699">
              <a:defRPr sz="25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morning of 7 June</a:t>
            </a:r>
          </a:p>
        </p:txBody>
      </p:sp>
      <p:sp>
        <p:nvSpPr>
          <p:cNvPr id="167" name="Shape 167"/>
          <p:cNvSpPr/>
          <p:nvPr/>
        </p:nvSpPr>
        <p:spPr>
          <a:xfrm>
            <a:off x="6153772" y="6050191"/>
            <a:ext cx="5936628" cy="2522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393700" indent="-393700" algn="l">
              <a:lnSpc>
                <a:spcPct val="90000"/>
              </a:lnSpc>
              <a:spcBef>
                <a:spcPts val="2800"/>
              </a:spcBef>
              <a:buSzPct val="75000"/>
              <a:buChar char="•"/>
              <a:defRPr i="0"/>
            </a:pPr>
            <a:r>
              <a:t>two officers and five men killed</a:t>
            </a:r>
          </a:p>
          <a:p>
            <a:pPr marL="393700" indent="-393700" algn="l">
              <a:lnSpc>
                <a:spcPct val="90000"/>
              </a:lnSpc>
              <a:spcBef>
                <a:spcPts val="2800"/>
              </a:spcBef>
              <a:buSzPct val="75000"/>
              <a:buChar char="•"/>
              <a:defRPr i="0"/>
            </a:pPr>
            <a:r>
              <a:t>24 wounded</a:t>
            </a:r>
          </a:p>
        </p:txBody>
      </p:sp>
      <p:pic>
        <p:nvPicPr>
          <p:cNvPr id="168" name="Unknow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5599" y="1846034"/>
            <a:ext cx="5936628" cy="39505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5187721" y="886514"/>
            <a:ext cx="266959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cap="all" i="0" spc="288" sz="3600">
                <a:solidFill>
                  <a:srgbClr val="3E3B39"/>
                </a:solidFill>
              </a:defRPr>
            </a:lvl1pPr>
          </a:lstStyle>
          <a:p>
            <a:pPr/>
            <a:r>
              <a:t>Summary</a:t>
            </a:r>
          </a:p>
        </p:txBody>
      </p:sp>
      <p:sp>
        <p:nvSpPr>
          <p:cNvPr id="126" name="Shape 126"/>
          <p:cNvSpPr/>
          <p:nvPr/>
        </p:nvSpPr>
        <p:spPr>
          <a:xfrm>
            <a:off x="822016" y="2082070"/>
            <a:ext cx="252953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Sword Beach</a:t>
            </a:r>
          </a:p>
        </p:txBody>
      </p:sp>
      <p:sp>
        <p:nvSpPr>
          <p:cNvPr id="127" name="Shape 127"/>
          <p:cNvSpPr/>
          <p:nvPr/>
        </p:nvSpPr>
        <p:spPr>
          <a:xfrm>
            <a:off x="825352" y="4413250"/>
            <a:ext cx="228325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Ouistreham</a:t>
            </a:r>
          </a:p>
        </p:txBody>
      </p:sp>
      <p:sp>
        <p:nvSpPr>
          <p:cNvPr id="128" name="Shape 128"/>
          <p:cNvSpPr/>
          <p:nvPr/>
        </p:nvSpPr>
        <p:spPr>
          <a:xfrm>
            <a:off x="821323" y="2877908"/>
            <a:ext cx="95636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Map</a:t>
            </a:r>
          </a:p>
        </p:txBody>
      </p:sp>
      <p:sp>
        <p:nvSpPr>
          <p:cNvPr id="129" name="Shape 129"/>
          <p:cNvSpPr/>
          <p:nvPr/>
        </p:nvSpPr>
        <p:spPr>
          <a:xfrm>
            <a:off x="819746" y="6061258"/>
            <a:ext cx="386903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Hermanville-sur-mer</a:t>
            </a:r>
          </a:p>
        </p:txBody>
      </p:sp>
      <p:sp>
        <p:nvSpPr>
          <p:cNvPr id="130" name="Shape 130"/>
          <p:cNvSpPr/>
          <p:nvPr/>
        </p:nvSpPr>
        <p:spPr>
          <a:xfrm>
            <a:off x="826248" y="7709267"/>
            <a:ext cx="385602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Hillman Fortress</a:t>
            </a:r>
          </a:p>
        </p:txBody>
      </p:sp>
      <p:sp>
        <p:nvSpPr>
          <p:cNvPr id="131" name="Shape 131"/>
          <p:cNvSpPr/>
          <p:nvPr/>
        </p:nvSpPr>
        <p:spPr>
          <a:xfrm>
            <a:off x="824989" y="5237254"/>
            <a:ext cx="776071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Philippe Kieffer and the No.4 Commando</a:t>
            </a:r>
          </a:p>
        </p:txBody>
      </p:sp>
      <p:sp>
        <p:nvSpPr>
          <p:cNvPr id="132" name="Shape 132"/>
          <p:cNvSpPr/>
          <p:nvPr/>
        </p:nvSpPr>
        <p:spPr>
          <a:xfrm>
            <a:off x="823224" y="3673745"/>
            <a:ext cx="297210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Pegasus Bridge</a:t>
            </a:r>
          </a:p>
        </p:txBody>
      </p:sp>
      <p:sp>
        <p:nvSpPr>
          <p:cNvPr id="133" name="Shape 133"/>
          <p:cNvSpPr/>
          <p:nvPr/>
        </p:nvSpPr>
        <p:spPr>
          <a:xfrm>
            <a:off x="829986" y="6885263"/>
            <a:ext cx="436199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Colleville-Montgomery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901700" y="745187"/>
            <a:ext cx="5080000" cy="4102101"/>
          </a:xfrm>
          <a:prstGeom prst="rect">
            <a:avLst/>
          </a:prstGeom>
        </p:spPr>
        <p:txBody>
          <a:bodyPr/>
          <a:lstStyle/>
          <a:p>
            <a:pPr/>
            <a:r>
              <a:t>Sword beach</a:t>
            </a:r>
          </a:p>
        </p:txBody>
      </p:sp>
      <p:pic>
        <p:nvPicPr>
          <p:cNvPr id="136" name="300px-Infantry_waiting_to_move_off_'Queen_White'_Beac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" y="5082056"/>
            <a:ext cx="5080000" cy="386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6163179" y="3724910"/>
            <a:ext cx="6190242" cy="2037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cap="all" i="0" spc="176" sz="2200">
                <a:solidFill>
                  <a:srgbClr val="000000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  <a:latin typeface="Athelas"/>
                <a:ea typeface="Athelas"/>
                <a:cs typeface="Athelas"/>
                <a:sym typeface="Athelas"/>
              </a:defRPr>
            </a:pPr>
            <a:r>
              <a:t>one of the main landing areas</a:t>
            </a:r>
          </a:p>
          <a:p>
            <a:pPr algn="l">
              <a:lnSpc>
                <a:spcPct val="80000"/>
              </a:lnSpc>
              <a:defRPr cap="all" i="0" spc="176" sz="2200">
                <a:solidFill>
                  <a:srgbClr val="000000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  <a:latin typeface="Athelas"/>
                <a:ea typeface="Athelas"/>
                <a:cs typeface="Athelas"/>
                <a:sym typeface="Athelas"/>
              </a:defRPr>
            </a:pPr>
          </a:p>
          <a:p>
            <a:pPr algn="l">
              <a:lnSpc>
                <a:spcPct val="80000"/>
              </a:lnSpc>
              <a:defRPr cap="all" i="0" spc="176" sz="2200">
                <a:solidFill>
                  <a:srgbClr val="000000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  <a:latin typeface="Athelas"/>
                <a:ea typeface="Athelas"/>
                <a:cs typeface="Athelas"/>
                <a:sym typeface="Athelas"/>
              </a:defRPr>
            </a:pPr>
            <a:r>
              <a:t>8km</a:t>
            </a:r>
          </a:p>
          <a:p>
            <a:pPr algn="l">
              <a:lnSpc>
                <a:spcPct val="80000"/>
              </a:lnSpc>
              <a:defRPr cap="all" i="0" spc="176" sz="2200">
                <a:solidFill>
                  <a:srgbClr val="000000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  <a:latin typeface="Athelas"/>
                <a:ea typeface="Athelas"/>
                <a:cs typeface="Athelas"/>
                <a:sym typeface="Athelas"/>
              </a:defRPr>
            </a:pPr>
          </a:p>
          <a:p>
            <a:pPr algn="l">
              <a:lnSpc>
                <a:spcPct val="80000"/>
              </a:lnSpc>
              <a:defRPr cap="all" i="0" spc="176" sz="2200">
                <a:solidFill>
                  <a:srgbClr val="000000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  <a:latin typeface="Athelas"/>
                <a:ea typeface="Athelas"/>
                <a:cs typeface="Athelas"/>
                <a:sym typeface="Athelas"/>
              </a:defRPr>
            </a:pPr>
            <a:r>
              <a:t>From ouistreham to aubin-sur-mer</a:t>
            </a:r>
          </a:p>
          <a:p>
            <a:pPr algn="l">
              <a:lnSpc>
                <a:spcPct val="80000"/>
              </a:lnSpc>
              <a:defRPr cap="all" i="0" spc="176" sz="2200">
                <a:solidFill>
                  <a:srgbClr val="000000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  <a:latin typeface="Athelas"/>
                <a:ea typeface="Athelas"/>
                <a:cs typeface="Athelas"/>
                <a:sym typeface="Athelas"/>
              </a:defRPr>
            </a:pPr>
          </a:p>
          <a:p>
            <a:pPr algn="l">
              <a:lnSpc>
                <a:spcPct val="80000"/>
              </a:lnSpc>
              <a:defRPr cap="all" i="0" spc="176" sz="2200">
                <a:solidFill>
                  <a:srgbClr val="000000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  <a:latin typeface="Athelas"/>
                <a:ea typeface="Athelas"/>
                <a:cs typeface="Athelas"/>
                <a:sym typeface="Athelas"/>
              </a:defRPr>
            </a:pPr>
            <a:r>
              <a:t>Easternmost landing site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map_ouistreha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9236" y="882016"/>
            <a:ext cx="9986959" cy="7989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24500" y="4817148"/>
            <a:ext cx="2156431" cy="830236"/>
          </a:xfrm>
          <a:prstGeom prst="rect">
            <a:avLst/>
          </a:prstGeom>
          <a:effectLst>
            <a:outerShdw sx="100000" sy="100000" kx="0" ky="0" algn="b" rotWithShape="0" blurRad="25400" dist="12700" dir="4920000">
              <a:srgbClr val="FFFFFF">
                <a:alpha val="50000"/>
              </a:srgbClr>
            </a:outerShdw>
          </a:effectLst>
        </p:spPr>
      </p:pic>
      <p:pic>
        <p:nvPicPr>
          <p:cNvPr id="141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0197" y="4970513"/>
            <a:ext cx="3189002" cy="830236"/>
          </a:xfrm>
          <a:prstGeom prst="rect">
            <a:avLst/>
          </a:prstGeom>
          <a:effectLst>
            <a:outerShdw sx="100000" sy="100000" kx="0" ky="0" algn="b" rotWithShape="0" blurRad="25400" dist="12700" dir="4920000">
              <a:srgbClr val="FFFFFF">
                <a:alpha val="50000"/>
              </a:srgbClr>
            </a:outerShdw>
          </a:effectLst>
        </p:spPr>
      </p:pic>
      <p:pic>
        <p:nvPicPr>
          <p:cNvPr id="142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98266" y="4052933"/>
            <a:ext cx="3082035" cy="830236"/>
          </a:xfrm>
          <a:prstGeom prst="rect">
            <a:avLst/>
          </a:prstGeom>
          <a:effectLst>
            <a:outerShdw sx="100000" sy="100000" kx="0" ky="0" algn="b" rotWithShape="0" blurRad="25400" dist="12700" dir="4920000">
              <a:srgbClr val="FFFFFF">
                <a:alpha val="50000"/>
              </a:srgbClr>
            </a:outerShdw>
          </a:effectLst>
        </p:spPr>
      </p:pic>
      <p:sp>
        <p:nvSpPr>
          <p:cNvPr id="143" name="Shape 143"/>
          <p:cNvSpPr/>
          <p:nvPr/>
        </p:nvSpPr>
        <p:spPr>
          <a:xfrm>
            <a:off x="5895238" y="219037"/>
            <a:ext cx="123398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cap="all" i="0" spc="288" sz="3600">
                <a:solidFill>
                  <a:srgbClr val="3E3B39"/>
                </a:solidFill>
              </a:defRPr>
            </a:lvl1pPr>
          </a:lstStyle>
          <a:p>
            <a:pPr/>
            <a:r>
              <a:t>MAp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Pegasus Bridge 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Operation Deadstick</a:t>
            </a:r>
          </a:p>
          <a:p>
            <a:pPr/>
            <a:r>
              <a:t>Operation Tonga</a:t>
            </a:r>
          </a:p>
          <a:p>
            <a:pPr/>
            <a:r>
              <a:t>Euston 1</a:t>
            </a:r>
          </a:p>
          <a:p>
            <a:pPr/>
            <a:r>
              <a:t>One of tops-facts of the landing of Normandy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637" y="533881"/>
            <a:ext cx="8127526" cy="457173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>
            <p:ph type="title"/>
          </p:nvPr>
        </p:nvSpPr>
        <p:spPr>
          <a:xfrm>
            <a:off x="3939575" y="624235"/>
            <a:ext cx="5125650" cy="937449"/>
          </a:xfrm>
          <a:prstGeom prst="rect">
            <a:avLst/>
          </a:prstGeom>
        </p:spPr>
        <p:txBody>
          <a:bodyPr/>
          <a:lstStyle/>
          <a:p>
            <a:pPr/>
            <a:r>
              <a:t>Ouistreham</a:t>
            </a:r>
          </a:p>
        </p:txBody>
      </p:sp>
      <p:sp>
        <p:nvSpPr>
          <p:cNvPr id="150" name="Shape 150"/>
          <p:cNvSpPr/>
          <p:nvPr/>
        </p:nvSpPr>
        <p:spPr>
          <a:xfrm>
            <a:off x="4293865" y="5577722"/>
            <a:ext cx="4417070" cy="304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24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1942:no-man’s-land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24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80 works in concretes 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24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An observation post of artillery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24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Philippe Kieffer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24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6 June 1944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24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No. 4 Commando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24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Pegasus Bridge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24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No. 10 (Inter-Allied) Commando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220px-Kieffer_philipp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8595" y="582507"/>
            <a:ext cx="3564260" cy="4779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No._4_Commando_22_April_194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02021" y="582507"/>
            <a:ext cx="4795332" cy="4779347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740794" y="5996337"/>
            <a:ext cx="451986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2000">
                <a:solidFill>
                  <a:srgbClr val="25252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Philippe Kieffer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2000">
                <a:solidFill>
                  <a:srgbClr val="252525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24 October 1899 – 20 November 1962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20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lieutenant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20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Two troops</a:t>
            </a:r>
          </a:p>
        </p:txBody>
      </p:sp>
      <p:sp>
        <p:nvSpPr>
          <p:cNvPr id="155" name="Shape 155"/>
          <p:cNvSpPr/>
          <p:nvPr/>
        </p:nvSpPr>
        <p:spPr>
          <a:xfrm>
            <a:off x="7677807" y="6148737"/>
            <a:ext cx="364376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20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British Army </a:t>
            </a:r>
            <a:r>
              <a:rPr>
                <a:hlinkClick r:id="rId4" invalidUrl="" action="" tgtFrame="" tooltip="" history="1" highlightClick="0" endSnd="0"/>
              </a:rPr>
              <a:t>commando</a:t>
            </a:r>
            <a:r>
              <a:t> unit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0" sz="20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Early in the Second World War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Hermanville-sur-mer</a:t>
            </a:r>
          </a:p>
        </p:txBody>
      </p:sp>
      <p:sp>
        <p:nvSpPr>
          <p:cNvPr id="158" name="Shape 158"/>
          <p:cNvSpPr/>
          <p:nvPr>
            <p:ph type="body" sz="half" idx="1"/>
          </p:nvPr>
        </p:nvSpPr>
        <p:spPr>
          <a:xfrm>
            <a:off x="833240" y="2295433"/>
            <a:ext cx="6500214" cy="5969001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solidFill>
                  <a:srgbClr val="060606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Operation Overlord 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solidFill>
                  <a:srgbClr val="060606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solidFill>
                  <a:srgbClr val="060606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solidFill>
                  <a:srgbClr val="060606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Queen Beach 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solidFill>
                  <a:srgbClr val="060606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solidFill>
                  <a:srgbClr val="060606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solidFill>
                  <a:srgbClr val="060606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South Lancashire Regiment landed on Queen White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solidFill>
                  <a:srgbClr val="060606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solidFill>
                  <a:srgbClr val="060606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solidFill>
                  <a:srgbClr val="060606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East Yorkshire Regiment landed on Queen Red</a:t>
            </a:r>
          </a:p>
        </p:txBody>
      </p:sp>
      <p:pic>
        <p:nvPicPr>
          <p:cNvPr id="159" name="Unknow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7257" y="2688634"/>
            <a:ext cx="5272471" cy="5182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xfrm>
            <a:off x="6843397" y="6044995"/>
            <a:ext cx="5080001" cy="1651410"/>
          </a:xfrm>
          <a:prstGeom prst="rect">
            <a:avLst/>
          </a:prstGeom>
        </p:spPr>
        <p:txBody>
          <a:bodyPr/>
          <a:lstStyle>
            <a:lvl1pPr>
              <a:defRPr spc="367" sz="4600"/>
            </a:lvl1pPr>
          </a:lstStyle>
          <a:p>
            <a:pPr/>
            <a:r>
              <a:t>colleville-montgomery</a:t>
            </a:r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xfrm>
            <a:off x="901700" y="2649415"/>
            <a:ext cx="5080000" cy="4454770"/>
          </a:xfrm>
          <a:prstGeom prst="rect">
            <a:avLst/>
          </a:prstGeom>
        </p:spPr>
        <p:txBody>
          <a:bodyPr/>
          <a:lstStyle/>
          <a:p>
            <a:pPr>
              <a:defRPr b="1" spc="183" sz="2300">
                <a:latin typeface="+mn-lt"/>
                <a:ea typeface="+mn-ea"/>
                <a:cs typeface="+mn-cs"/>
                <a:sym typeface="Avenir Next"/>
              </a:defRPr>
            </a:pPr>
            <a:r>
              <a:t>Colleville-sur-orne</a:t>
            </a:r>
          </a:p>
          <a:p>
            <a:pPr>
              <a:defRPr b="1" spc="183" sz="2300">
                <a:latin typeface="+mn-lt"/>
                <a:ea typeface="+mn-ea"/>
                <a:cs typeface="+mn-cs"/>
                <a:sym typeface="Avenir Next"/>
              </a:defRPr>
            </a:pPr>
          </a:p>
          <a:p>
            <a:pPr>
              <a:defRPr b="1" spc="183" sz="2300">
                <a:latin typeface="+mn-lt"/>
                <a:ea typeface="+mn-ea"/>
                <a:cs typeface="+mn-cs"/>
                <a:sym typeface="Avenir Next"/>
              </a:defRPr>
            </a:pPr>
          </a:p>
          <a:p>
            <a:pPr>
              <a:defRPr b="1" spc="183" sz="2300">
                <a:latin typeface="+mn-lt"/>
                <a:ea typeface="+mn-ea"/>
                <a:cs typeface="+mn-cs"/>
                <a:sym typeface="Avenir Next"/>
              </a:defRPr>
            </a:pPr>
            <a:r>
              <a:t>Philippe Kieffer</a:t>
            </a:r>
          </a:p>
          <a:p>
            <a:pPr>
              <a:defRPr b="1" spc="183" sz="2300">
                <a:latin typeface="+mn-lt"/>
                <a:ea typeface="+mn-ea"/>
                <a:cs typeface="+mn-cs"/>
                <a:sym typeface="Avenir Next"/>
              </a:defRPr>
            </a:pPr>
          </a:p>
          <a:p>
            <a:pPr>
              <a:defRPr b="1" spc="183" sz="2300">
                <a:latin typeface="+mn-lt"/>
                <a:ea typeface="+mn-ea"/>
                <a:cs typeface="+mn-cs"/>
                <a:sym typeface="Avenir Next"/>
              </a:defRPr>
            </a:pPr>
          </a:p>
          <a:p>
            <a:pPr>
              <a:defRPr b="1" spc="183" sz="2300">
                <a:latin typeface="+mn-lt"/>
                <a:ea typeface="+mn-ea"/>
                <a:cs typeface="+mn-cs"/>
                <a:sym typeface="Avenir Next"/>
              </a:defRPr>
            </a:pPr>
            <a:r>
              <a:t>marshal montgomery</a:t>
            </a:r>
          </a:p>
          <a:p>
            <a:pPr>
              <a:defRPr b="1" spc="183" sz="2300">
                <a:latin typeface="+mn-lt"/>
                <a:ea typeface="+mn-ea"/>
                <a:cs typeface="+mn-cs"/>
                <a:sym typeface="Avenir Next"/>
              </a:defRPr>
            </a:pPr>
          </a:p>
          <a:p>
            <a:pPr>
              <a:defRPr b="1" spc="183" sz="2300">
                <a:latin typeface="+mn-lt"/>
                <a:ea typeface="+mn-ea"/>
                <a:cs typeface="+mn-cs"/>
                <a:sym typeface="Avenir Next"/>
              </a:defRPr>
            </a:pPr>
          </a:p>
          <a:p>
            <a:pPr>
              <a:defRPr b="1" spc="183" sz="2300">
                <a:latin typeface="+mn-lt"/>
                <a:ea typeface="+mn-ea"/>
                <a:cs typeface="+mn-cs"/>
                <a:sym typeface="Avenir Next"/>
              </a:defRPr>
            </a:pPr>
            <a:r>
              <a:t>1946: Colleville-sur-orne became colleville-montgomery</a:t>
            </a:r>
          </a:p>
        </p:txBody>
      </p:sp>
      <p:pic>
        <p:nvPicPr>
          <p:cNvPr id="163" name="Unknow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0092" y="751474"/>
            <a:ext cx="6386610" cy="47682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