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8"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9111147-DC63-4B56-899C-74F09213B13F}" type="datetimeFigureOut">
              <a:rPr lang="fr-FR" smtClean="0"/>
              <a:pPr/>
              <a:t>30/03/2016</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77923F-3A3D-4471-85E4-1B8FF42F694B}" type="slidenum">
              <a:rPr lang="fr-FR" smtClean="0"/>
              <a:pPr/>
              <a:t>‹N°›</a:t>
            </a:fld>
            <a:endParaRPr lang="fr-FR" dirty="0"/>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9111147-DC63-4B56-899C-74F09213B13F}" type="datetimeFigureOut">
              <a:rPr lang="fr-FR" smtClean="0"/>
              <a:pPr/>
              <a:t>30/03/2016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F77923F-3A3D-4471-85E4-1B8FF42F694B}"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6915912" y="3009901"/>
            <a:ext cx="457200" cy="441325"/>
          </a:xfrm>
        </p:spPr>
        <p:txBody>
          <a:bodyPr/>
          <a:lstStyle/>
          <a:p>
            <a:fld id="{EF77923F-3A3D-4471-85E4-1B8FF42F694B}" type="slidenum">
              <a:rPr lang="fr-FR" smtClean="0"/>
              <a:pPr/>
              <a:t>‹N°›</a:t>
            </a:fld>
            <a:endParaRPr lang="fr-FR" dirty="0"/>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9111147-DC63-4B56-899C-74F09213B13F}" type="datetimeFigureOut">
              <a:rPr lang="fr-FR" smtClean="0"/>
              <a:pPr/>
              <a:t>30/03/2016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C9111147-DC63-4B56-899C-74F09213B13F}" type="datetimeFigureOut">
              <a:rPr lang="fr-FR" smtClean="0"/>
              <a:pPr/>
              <a:t>30/03/2016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a:xfrm>
            <a:off x="4361688" y="1026372"/>
            <a:ext cx="457200" cy="441325"/>
          </a:xfrm>
        </p:spPr>
        <p:txBody>
          <a:bodyPr/>
          <a:lstStyle/>
          <a:p>
            <a:fld id="{EF77923F-3A3D-4471-85E4-1B8FF42F694B}" type="slidenum">
              <a:rPr lang="fr-FR" smtClean="0"/>
              <a:pPr/>
              <a:t>‹N°›</a:t>
            </a:fld>
            <a:endParaRPr lang="fr-FR" dirty="0"/>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dirty="0"/>
          </a:p>
        </p:txBody>
      </p:sp>
      <p:sp>
        <p:nvSpPr>
          <p:cNvPr id="4" name="Espace réservé de la date 3"/>
          <p:cNvSpPr>
            <a:spLocks noGrp="1"/>
          </p:cNvSpPr>
          <p:nvPr>
            <p:ph type="dt" sz="half" idx="10"/>
          </p:nvPr>
        </p:nvSpPr>
        <p:spPr/>
        <p:txBody>
          <a:bodyPr/>
          <a:lstStyle/>
          <a:p>
            <a:fld id="{C9111147-DC63-4B56-899C-74F09213B13F}" type="datetimeFigureOut">
              <a:rPr lang="fr-FR" smtClean="0"/>
              <a:pPr/>
              <a:t>30/03/2016</a:t>
            </a:fld>
            <a:endParaRPr lang="fr-FR" dirty="0"/>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77923F-3A3D-4471-85E4-1B8FF42F694B}" type="slidenum">
              <a:rPr lang="fr-FR" smtClean="0"/>
              <a:pPr/>
              <a:t>‹N°›</a:t>
            </a:fld>
            <a:endParaRPr lang="fr-FR" dirty="0"/>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C9111147-DC63-4B56-899C-74F09213B13F}" type="datetimeFigureOut">
              <a:rPr lang="fr-FR" smtClean="0"/>
              <a:pPr/>
              <a:t>30/03/2016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F77923F-3A3D-4471-85E4-1B8FF42F694B}" type="slidenum">
              <a:rPr lang="fr-FR" smtClean="0"/>
              <a:pPr/>
              <a:t>‹N°›</a:t>
            </a:fld>
            <a:endParaRPr lang="fr-FR" dirty="0"/>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C9111147-DC63-4B56-899C-74F09213B13F}" type="datetimeFigureOut">
              <a:rPr lang="fr-FR" smtClean="0"/>
              <a:pPr/>
              <a:t>30/03/2016</a:t>
            </a:fld>
            <a:endParaRPr lang="fr-FR" dirty="0"/>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dirty="0"/>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EF77923F-3A3D-4471-85E4-1B8FF42F694B}" type="slidenum">
              <a:rPr lang="fr-FR" smtClean="0"/>
              <a:pPr/>
              <a:t>‹N°›</a:t>
            </a:fld>
            <a:endParaRPr lang="fr-FR" dirty="0"/>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9111147-DC63-4B56-899C-74F09213B13F}" type="datetimeFigureOut">
              <a:rPr lang="fr-FR" smtClean="0"/>
              <a:pPr/>
              <a:t>30/03/2016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a:xfrm>
            <a:off x="4343400" y="1036020"/>
            <a:ext cx="457200" cy="441325"/>
          </a:xfrm>
        </p:spPr>
        <p:txBody>
          <a:bodyPr/>
          <a:lstStyle/>
          <a:p>
            <a:fld id="{EF77923F-3A3D-4471-85E4-1B8FF42F694B}"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C9111147-DC63-4B56-899C-74F09213B13F}" type="datetimeFigureOut">
              <a:rPr lang="fr-FR" smtClean="0"/>
              <a:pPr/>
              <a:t>30/03/2016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F77923F-3A3D-4471-85E4-1B8FF42F694B}"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F77923F-3A3D-4471-85E4-1B8FF42F694B}" type="slidenum">
              <a:rPr lang="fr-FR" smtClean="0"/>
              <a:pPr/>
              <a:t>‹N°›</a:t>
            </a:fld>
            <a:endParaRPr lang="fr-FR"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e la date 4"/>
          <p:cNvSpPr>
            <a:spLocks noGrp="1"/>
          </p:cNvSpPr>
          <p:nvPr>
            <p:ph type="dt" sz="half" idx="10"/>
          </p:nvPr>
        </p:nvSpPr>
        <p:spPr/>
        <p:txBody>
          <a:bodyPr/>
          <a:lstStyle/>
          <a:p>
            <a:fld id="{C9111147-DC63-4B56-899C-74F09213B13F}" type="datetimeFigureOut">
              <a:rPr lang="fr-FR" smtClean="0"/>
              <a:pPr/>
              <a:t>30/03/2016</a:t>
            </a:fld>
            <a:endParaRPr lang="fr-FR" dirty="0"/>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ce réservé du numéro de diapositive 6"/>
          <p:cNvSpPr>
            <a:spLocks noGrp="1"/>
          </p:cNvSpPr>
          <p:nvPr>
            <p:ph type="sldNum" sz="quarter" idx="12"/>
          </p:nvPr>
        </p:nvSpPr>
        <p:spPr>
          <a:xfrm>
            <a:off x="1371600" y="312738"/>
            <a:ext cx="457200" cy="441325"/>
          </a:xfrm>
        </p:spPr>
        <p:txBody>
          <a:bodyPr/>
          <a:lstStyle/>
          <a:p>
            <a:fld id="{EF77923F-3A3D-4471-85E4-1B8FF42F694B}" type="slidenum">
              <a:rPr lang="fr-FR" smtClean="0"/>
              <a:pPr/>
              <a:t>‹N°›</a:t>
            </a:fld>
            <a:endParaRPr lang="fr-FR" dirty="0"/>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e la date 4"/>
          <p:cNvSpPr>
            <a:spLocks noGrp="1"/>
          </p:cNvSpPr>
          <p:nvPr>
            <p:ph type="dt" sz="half" idx="10"/>
          </p:nvPr>
        </p:nvSpPr>
        <p:spPr>
          <a:xfrm>
            <a:off x="5788152" y="6404984"/>
            <a:ext cx="3044952" cy="365760"/>
          </a:xfrm>
        </p:spPr>
        <p:txBody>
          <a:bodyPr/>
          <a:lstStyle/>
          <a:p>
            <a:fld id="{C9111147-DC63-4B56-899C-74F09213B13F}" type="datetimeFigureOut">
              <a:rPr lang="fr-FR" smtClean="0"/>
              <a:pPr/>
              <a:t>30/03/2016</a:t>
            </a:fld>
            <a:endParaRPr lang="fr-FR" dirty="0"/>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9111147-DC63-4B56-899C-74F09213B13F}" type="datetimeFigureOut">
              <a:rPr lang="fr-FR" smtClean="0"/>
              <a:pPr/>
              <a:t>30/03/2016</a:t>
            </a:fld>
            <a:endParaRPr lang="fr-FR" dirty="0"/>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F77923F-3A3D-4471-85E4-1B8FF42F694B}" type="slidenum">
              <a:rPr lang="fr-FR" smtClean="0"/>
              <a:pPr/>
              <a:t>‹N°›</a:t>
            </a:fld>
            <a:endParaRPr lang="fr-FR" dirty="0"/>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36712"/>
            <a:ext cx="7772400" cy="864096"/>
          </a:xfrm>
        </p:spPr>
        <p:txBody>
          <a:bodyPr/>
          <a:lstStyle/>
          <a:p>
            <a:r>
              <a:rPr lang="fr-FR" dirty="0" smtClean="0"/>
              <a:t>Andy Warhol and the Pop art</a:t>
            </a:r>
            <a:endParaRPr lang="fr-FR" dirty="0"/>
          </a:p>
        </p:txBody>
      </p:sp>
      <p:sp>
        <p:nvSpPr>
          <p:cNvPr id="6" name="Sous-titre 5"/>
          <p:cNvSpPr>
            <a:spLocks noGrp="1"/>
          </p:cNvSpPr>
          <p:nvPr>
            <p:ph type="subTitle" idx="1"/>
          </p:nvPr>
        </p:nvSpPr>
        <p:spPr>
          <a:xfrm>
            <a:off x="1371600" y="2819400"/>
            <a:ext cx="6400800" cy="3345904"/>
          </a:xfrm>
        </p:spPr>
        <p:txBody>
          <a:bodyPr/>
          <a:lstStyle/>
          <a:p>
            <a:r>
              <a:rPr lang="fr-FR" dirty="0" smtClean="0"/>
              <a:t> </a:t>
            </a:r>
            <a:endParaRPr lang="fr-FR" dirty="0"/>
          </a:p>
        </p:txBody>
      </p:sp>
      <p:sp>
        <p:nvSpPr>
          <p:cNvPr id="7" name="ZoneTexte 6"/>
          <p:cNvSpPr txBox="1"/>
          <p:nvPr/>
        </p:nvSpPr>
        <p:spPr>
          <a:xfrm>
            <a:off x="395536" y="2852936"/>
            <a:ext cx="8352928" cy="923330"/>
          </a:xfrm>
          <a:prstGeom prst="rect">
            <a:avLst/>
          </a:prstGeom>
          <a:noFill/>
        </p:spPr>
        <p:txBody>
          <a:bodyPr wrap="square" rtlCol="0">
            <a:spAutoFit/>
          </a:bodyPr>
          <a:lstStyle/>
          <a:p>
            <a:pPr algn="ctr"/>
            <a:r>
              <a:rPr lang="fr-FR" dirty="0" smtClean="0"/>
              <a:t> - Andy Warhol</a:t>
            </a:r>
            <a:endParaRPr lang="fr-FR" dirty="0" smtClean="0"/>
          </a:p>
          <a:p>
            <a:pPr algn="ctr"/>
            <a:r>
              <a:rPr lang="fr-FR" dirty="0" smtClean="0"/>
              <a:t>- His </a:t>
            </a:r>
            <a:r>
              <a:rPr lang="fr-FR" dirty="0" err="1" smtClean="0"/>
              <a:t>most</a:t>
            </a:r>
            <a:r>
              <a:rPr lang="fr-FR" dirty="0" smtClean="0"/>
              <a:t> </a:t>
            </a:r>
            <a:r>
              <a:rPr lang="fr-FR" dirty="0" err="1" smtClean="0"/>
              <a:t>expensive</a:t>
            </a:r>
            <a:r>
              <a:rPr lang="fr-FR" dirty="0" smtClean="0"/>
              <a:t> </a:t>
            </a:r>
            <a:r>
              <a:rPr lang="fr-FR" dirty="0" err="1" smtClean="0"/>
              <a:t>artwork</a:t>
            </a:r>
            <a:endParaRPr lang="fr-FR" dirty="0" smtClean="0"/>
          </a:p>
          <a:p>
            <a:pPr algn="ctr"/>
            <a:r>
              <a:rPr lang="fr-FR" dirty="0" smtClean="0"/>
              <a:t>- Campbell’s soup </a:t>
            </a:r>
            <a:r>
              <a:rPr lang="fr-FR" dirty="0" err="1" smtClean="0"/>
              <a:t>cans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23528" y="2852936"/>
            <a:ext cx="3960440" cy="3240360"/>
          </a:xfrm>
        </p:spPr>
        <p:txBody>
          <a:bodyPr>
            <a:normAutofit fontScale="77500" lnSpcReduction="20000"/>
          </a:bodyPr>
          <a:lstStyle/>
          <a:p>
            <a:endParaRPr lang="fr-FR" dirty="0" smtClean="0"/>
          </a:p>
          <a:p>
            <a:r>
              <a:rPr lang="fr-FR" dirty="0" smtClean="0"/>
              <a:t>His real job: commercial illustrator</a:t>
            </a:r>
          </a:p>
          <a:p>
            <a:endParaRPr lang="fr-FR" dirty="0" smtClean="0"/>
          </a:p>
          <a:p>
            <a:r>
              <a:rPr lang="fr-FR" dirty="0" smtClean="0"/>
              <a:t>Know for his work as: Painter, film director, music producer and author.</a:t>
            </a:r>
          </a:p>
          <a:p>
            <a:endParaRPr lang="fr-FR" dirty="0" smtClean="0"/>
          </a:p>
          <a:p>
            <a:r>
              <a:rPr lang="fr-FR" dirty="0" smtClean="0"/>
              <a:t>Types of media used hand drawing, painting, printmaking, photography, silk screening, sculpture, film, and music.</a:t>
            </a:r>
          </a:p>
          <a:p>
            <a:endParaRPr lang="fr-FR" dirty="0" smtClean="0"/>
          </a:p>
          <a:p>
            <a:r>
              <a:rPr lang="fr-FR" dirty="0" smtClean="0"/>
              <a:t>pioneer in computer-generated art.</a:t>
            </a:r>
          </a:p>
          <a:p>
            <a:r>
              <a:rPr lang="fr-FR" dirty="0" smtClean="0"/>
              <a:t>Gay man</a:t>
            </a:r>
            <a:endParaRPr lang="fr-FR" dirty="0"/>
          </a:p>
        </p:txBody>
      </p:sp>
      <p:sp>
        <p:nvSpPr>
          <p:cNvPr id="2" name="Titre 1"/>
          <p:cNvSpPr>
            <a:spLocks noGrp="1"/>
          </p:cNvSpPr>
          <p:nvPr>
            <p:ph type="ctrTitle"/>
          </p:nvPr>
        </p:nvSpPr>
        <p:spPr>
          <a:xfrm>
            <a:off x="683568" y="836712"/>
            <a:ext cx="7772400" cy="864096"/>
          </a:xfrm>
        </p:spPr>
        <p:txBody>
          <a:bodyPr/>
          <a:lstStyle/>
          <a:p>
            <a:r>
              <a:rPr lang="fr-FR" dirty="0" smtClean="0"/>
              <a:t>Andy Warhol</a:t>
            </a:r>
            <a:endParaRPr lang="fr-FR" dirty="0"/>
          </a:p>
        </p:txBody>
      </p:sp>
      <p:pic>
        <p:nvPicPr>
          <p:cNvPr id="4" name="Image 3" descr="andyW.jpg"/>
          <p:cNvPicPr>
            <a:picLocks noChangeAspect="1"/>
          </p:cNvPicPr>
          <p:nvPr/>
        </p:nvPicPr>
        <p:blipFill>
          <a:blip r:embed="rId2" cstate="print"/>
          <a:stretch>
            <a:fillRect/>
          </a:stretch>
        </p:blipFill>
        <p:spPr>
          <a:xfrm>
            <a:off x="5220072" y="2708920"/>
            <a:ext cx="3112627" cy="24482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ZoneTexte 4"/>
          <p:cNvSpPr txBox="1"/>
          <p:nvPr/>
        </p:nvSpPr>
        <p:spPr>
          <a:xfrm>
            <a:off x="4932040" y="5157192"/>
            <a:ext cx="3816424" cy="1200329"/>
          </a:xfrm>
          <a:prstGeom prst="rect">
            <a:avLst/>
          </a:prstGeom>
          <a:noFill/>
        </p:spPr>
        <p:txBody>
          <a:bodyPr wrap="square" rtlCol="0">
            <a:spAutoFit/>
          </a:bodyPr>
          <a:lstStyle/>
          <a:p>
            <a:pPr algn="ctr"/>
            <a:endParaRPr lang="fr-FR" sz="1200" b="1" dirty="0" smtClean="0"/>
          </a:p>
          <a:p>
            <a:pPr algn="ctr"/>
            <a:r>
              <a:rPr lang="fr-FR" sz="1200" b="1" dirty="0" smtClean="0">
                <a:solidFill>
                  <a:schemeClr val="tx2"/>
                </a:solidFill>
              </a:rPr>
              <a:t>ANDY WARHOL 06 AUGUST 1928 (PITTSBURG)-</a:t>
            </a:r>
          </a:p>
          <a:p>
            <a:pPr algn="ctr"/>
            <a:r>
              <a:rPr lang="fr-FR" sz="1200" b="1" dirty="0" smtClean="0">
                <a:solidFill>
                  <a:schemeClr val="tx2"/>
                </a:solidFill>
              </a:rPr>
              <a:t> 22 FEBRUARY 1987 (NEW-YORK)</a:t>
            </a:r>
          </a:p>
          <a:p>
            <a:pPr algn="ctr"/>
            <a:endParaRPr lang="fr-FR" sz="1200" b="1" dirty="0" smtClean="0">
              <a:solidFill>
                <a:schemeClr val="tx2"/>
              </a:solidFill>
            </a:endParaRPr>
          </a:p>
          <a:p>
            <a:pPr algn="ctr"/>
            <a:r>
              <a:rPr lang="fr-FR" sz="1200" b="1" dirty="0" smtClean="0">
                <a:solidFill>
                  <a:schemeClr val="tx2"/>
                </a:solidFill>
              </a:rPr>
              <a:t>REAL NAME: ANDREW WARHOLA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solidFill>
              </a:rPr>
              <a:t>"Silver Car Crash (Double Disaster)"</a:t>
            </a:r>
            <a:endParaRPr lang="fr-FR" dirty="0">
              <a:solidFill>
                <a:schemeClr val="accent1"/>
              </a:solidFill>
            </a:endParaRPr>
          </a:p>
        </p:txBody>
      </p:sp>
      <p:pic>
        <p:nvPicPr>
          <p:cNvPr id="4" name="Espace réservé du contenu 3" descr="Silver_Car_Crash_by_Andy_Warhol_(1963).jpg"/>
          <p:cNvPicPr>
            <a:picLocks noGrp="1" noChangeAspect="1"/>
          </p:cNvPicPr>
          <p:nvPr>
            <p:ph sz="quarter" idx="1"/>
          </p:nvPr>
        </p:nvPicPr>
        <p:blipFill>
          <a:blip r:embed="rId2" cstate="print"/>
          <a:stretch>
            <a:fillRect/>
          </a:stretch>
        </p:blipFill>
        <p:spPr>
          <a:xfrm>
            <a:off x="3779912" y="2253208"/>
            <a:ext cx="4724400" cy="3048000"/>
          </a:xfrm>
          <a:prstGeom prst="rect">
            <a:avLst/>
          </a:prstGeom>
          <a:ln>
            <a:noFill/>
          </a:ln>
          <a:effectLst>
            <a:outerShdw blurRad="190500" algn="tl" rotWithShape="0">
              <a:srgbClr val="000000">
                <a:alpha val="70000"/>
              </a:srgbClr>
            </a:outerShdw>
          </a:effectLst>
        </p:spPr>
      </p:pic>
      <p:sp>
        <p:nvSpPr>
          <p:cNvPr id="5" name="ZoneTexte 4"/>
          <p:cNvSpPr txBox="1"/>
          <p:nvPr/>
        </p:nvSpPr>
        <p:spPr>
          <a:xfrm>
            <a:off x="611560" y="2192665"/>
            <a:ext cx="2736304" cy="3108543"/>
          </a:xfrm>
          <a:prstGeom prst="rect">
            <a:avLst/>
          </a:prstGeom>
          <a:noFill/>
        </p:spPr>
        <p:txBody>
          <a:bodyPr wrap="square" rtlCol="0">
            <a:spAutoFit/>
          </a:bodyPr>
          <a:lstStyle/>
          <a:p>
            <a:r>
              <a:rPr lang="fr-FR" sz="2800" dirty="0">
                <a:solidFill>
                  <a:schemeClr val="tx2"/>
                </a:solidFill>
                <a:latin typeface="Agency FB" pitchFamily="34" charset="0"/>
              </a:rPr>
              <a:t>The highest price ever paid for a Warhol painting is US$105 million for a 1963 canvas titled "</a:t>
            </a:r>
            <a:r>
              <a:rPr lang="fr-FR" sz="2800" u="sng" dirty="0">
                <a:solidFill>
                  <a:schemeClr val="tx2"/>
                </a:solidFill>
                <a:latin typeface="Agency FB" pitchFamily="34" charset="0"/>
              </a:rPr>
              <a:t>Silver Car Crash (Double Disaster)</a:t>
            </a:r>
            <a:r>
              <a:rPr lang="fr-FR" sz="2800" dirty="0">
                <a:solidFill>
                  <a:schemeClr val="tx2"/>
                </a:solidFill>
                <a:latin typeface="Agency FB" pitchFamily="34"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solidFill>
              </a:rPr>
              <a:t>Campbell’s soup </a:t>
            </a:r>
            <a:r>
              <a:rPr lang="fr-FR" dirty="0" err="1" smtClean="0">
                <a:solidFill>
                  <a:schemeClr val="accent1"/>
                </a:solidFill>
              </a:rPr>
              <a:t>cans</a:t>
            </a:r>
            <a:endParaRPr lang="fr-FR" dirty="0">
              <a:solidFill>
                <a:schemeClr val="accent1"/>
              </a:solidFill>
            </a:endParaRPr>
          </a:p>
        </p:txBody>
      </p:sp>
      <p:pic>
        <p:nvPicPr>
          <p:cNvPr id="9" name="Image 8" descr="soup 2.jpg"/>
          <p:cNvPicPr>
            <a:picLocks noChangeAspect="1"/>
          </p:cNvPicPr>
          <p:nvPr/>
        </p:nvPicPr>
        <p:blipFill>
          <a:blip r:embed="rId2" cstate="print"/>
          <a:stretch>
            <a:fillRect/>
          </a:stretch>
        </p:blipFill>
        <p:spPr>
          <a:xfrm>
            <a:off x="6444208" y="3861048"/>
            <a:ext cx="1924050" cy="2381250"/>
          </a:xfrm>
          <a:prstGeom prst="rect">
            <a:avLst/>
          </a:prstGeom>
        </p:spPr>
      </p:pic>
      <p:pic>
        <p:nvPicPr>
          <p:cNvPr id="12" name="Espace réservé du contenu 11" descr="campbells_soup_cans_warhol.jpg"/>
          <p:cNvPicPr>
            <a:picLocks noGrp="1" noChangeAspect="1"/>
          </p:cNvPicPr>
          <p:nvPr>
            <p:ph sz="quarter" idx="1"/>
          </p:nvPr>
        </p:nvPicPr>
        <p:blipFill>
          <a:blip r:embed="rId3" cstate="print"/>
          <a:stretch>
            <a:fillRect/>
          </a:stretch>
        </p:blipFill>
        <p:spPr>
          <a:xfrm>
            <a:off x="251520" y="3068960"/>
            <a:ext cx="5796136" cy="3292205"/>
          </a:xfrm>
        </p:spPr>
      </p:pic>
      <p:sp>
        <p:nvSpPr>
          <p:cNvPr id="13" name="ZoneTexte 12"/>
          <p:cNvSpPr txBox="1"/>
          <p:nvPr/>
        </p:nvSpPr>
        <p:spPr>
          <a:xfrm>
            <a:off x="251520" y="1556792"/>
            <a:ext cx="5904656" cy="1477328"/>
          </a:xfrm>
          <a:prstGeom prst="rect">
            <a:avLst/>
          </a:prstGeom>
          <a:noFill/>
        </p:spPr>
        <p:txBody>
          <a:bodyPr wrap="square" rtlCol="0">
            <a:spAutoFit/>
          </a:bodyPr>
          <a:lstStyle/>
          <a:p>
            <a:r>
              <a:rPr lang="en-US" dirty="0" smtClean="0">
                <a:latin typeface="Agency FB" pitchFamily="34" charset="0"/>
              </a:rPr>
              <a:t>Reflecting on his career, Warhol claimed that the Campbell’s Soup Can was his favourite work and that, "I should have just done the Campbell’s Soups and kept on doing them ... because everybody only does one painting </a:t>
            </a:r>
            <a:r>
              <a:rPr lang="en-US" dirty="0" smtClean="0">
                <a:latin typeface="Agency FB" pitchFamily="34" charset="0"/>
              </a:rPr>
              <a:t>anyway</a:t>
            </a:r>
            <a:r>
              <a:rPr lang="en-US" dirty="0" smtClean="0">
                <a:latin typeface="Agency FB" pitchFamily="34" charset="0"/>
              </a:rPr>
              <a:t>." Certainly, it is the signature image of the artist’s career and a key transitional work from his hand-painted to photo-transferred paintings</a:t>
            </a:r>
            <a:endParaRPr lang="fr-FR" dirty="0">
              <a:latin typeface="Agency FB" pitchFamily="34" charset="0"/>
            </a:endParaRPr>
          </a:p>
        </p:txBody>
      </p:sp>
      <p:sp>
        <p:nvSpPr>
          <p:cNvPr id="14" name="ZoneTexte 13"/>
          <p:cNvSpPr txBox="1"/>
          <p:nvPr/>
        </p:nvSpPr>
        <p:spPr>
          <a:xfrm>
            <a:off x="6372200" y="1484784"/>
            <a:ext cx="2304256" cy="2308324"/>
          </a:xfrm>
          <a:prstGeom prst="rect">
            <a:avLst/>
          </a:prstGeom>
          <a:noFill/>
        </p:spPr>
        <p:txBody>
          <a:bodyPr wrap="square" rtlCol="0">
            <a:spAutoFit/>
          </a:bodyPr>
          <a:lstStyle/>
          <a:p>
            <a:r>
              <a:rPr lang="en-US" dirty="0" smtClean="0">
                <a:latin typeface="Agency FB" pitchFamily="34" charset="0"/>
              </a:rPr>
              <a:t>. </a:t>
            </a:r>
            <a:r>
              <a:rPr lang="en-US" dirty="0" smtClean="0">
                <a:latin typeface="Agency FB" pitchFamily="34" charset="0"/>
              </a:rPr>
              <a:t>Created during the year that Pop Art emerged as the major new artistic movement, two of his soup can paintings were included in the landmark Sidney Janis Gallery exhibition, ‘The New Realists’.</a:t>
            </a:r>
            <a:endParaRPr lang="fr-FR" dirty="0">
              <a:latin typeface="Agency FB"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solidFill>
              </a:rPr>
              <a:t>The Pop Art</a:t>
            </a:r>
            <a:endParaRPr lang="fr-FR" dirty="0">
              <a:solidFill>
                <a:schemeClr val="accent1"/>
              </a:solidFill>
            </a:endParaRPr>
          </a:p>
        </p:txBody>
      </p:sp>
      <p:sp>
        <p:nvSpPr>
          <p:cNvPr id="3" name="Espace réservé du contenu 2"/>
          <p:cNvSpPr>
            <a:spLocks noGrp="1"/>
          </p:cNvSpPr>
          <p:nvPr>
            <p:ph sz="quarter" idx="1"/>
          </p:nvPr>
        </p:nvSpPr>
        <p:spPr/>
        <p:txBody>
          <a:bodyPr>
            <a:normAutofit/>
          </a:bodyPr>
          <a:lstStyle/>
          <a:p>
            <a:r>
              <a:rPr lang="en-US" sz="1800" dirty="0" smtClean="0">
                <a:latin typeface="Agency FB" pitchFamily="34" charset="0"/>
              </a:rPr>
              <a:t>Pop art is now most associated with the work of New York artists of the early 1960s such as Andy Warhol, Roy Lichtenstein, James </a:t>
            </a:r>
            <a:r>
              <a:rPr lang="en-US" sz="1800" dirty="0" err="1" smtClean="0">
                <a:latin typeface="Agency FB" pitchFamily="34" charset="0"/>
              </a:rPr>
              <a:t>Rosenquist</a:t>
            </a:r>
            <a:r>
              <a:rPr lang="en-US" sz="1800" dirty="0" smtClean="0">
                <a:latin typeface="Agency FB" pitchFamily="34" charset="0"/>
              </a:rPr>
              <a:t>, and </a:t>
            </a:r>
            <a:r>
              <a:rPr lang="en-US" sz="1800" dirty="0" err="1" smtClean="0">
                <a:latin typeface="Agency FB" pitchFamily="34" charset="0"/>
              </a:rPr>
              <a:t>Claes</a:t>
            </a:r>
            <a:r>
              <a:rPr lang="en-US" sz="1800" dirty="0" smtClean="0">
                <a:latin typeface="Agency FB" pitchFamily="34" charset="0"/>
              </a:rPr>
              <a:t> Oldenburg, but artists who drew on popular imagery were part of an international phenomenon in various cities from the mid-1950s onwards. Following the popularity of the Abstract Expressionists, Pop's reintroduction of identifiable imagery (drawn from mass media and popular culture) was a major shift for the direction of modernism. The subject matter became far from traditional "high art" themes of morality, mythology, and classic history; rather, Pop artists celebrated commonplace objects and people of everyday life, in this way seeking to elevate popular culture to the level of fine art. Perhaps owing to the incorporation of commercial images, Pop art has become one of the most recognizable styles of modern art.</a:t>
            </a:r>
            <a:endParaRPr lang="fr-FR" sz="1800" dirty="0">
              <a:latin typeface="Agency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66</TotalTime>
  <Words>377</Words>
  <Application>Microsoft Office PowerPoint</Application>
  <PresentationFormat>Affichage à l'écran (4:3)</PresentationFormat>
  <Paragraphs>27</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Civil</vt:lpstr>
      <vt:lpstr>Andy Warhol and the Pop art</vt:lpstr>
      <vt:lpstr>Andy Warhol</vt:lpstr>
      <vt:lpstr>"Silver Car Crash (Double Disaster)"</vt:lpstr>
      <vt:lpstr>Campbell’s soup cans</vt:lpstr>
      <vt:lpstr>The Pop Art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Andy Warhol and the Pop Art</dc:title>
  <dc:creator>profil_sc</dc:creator>
  <cp:lastModifiedBy>profil_sc</cp:lastModifiedBy>
  <cp:revision>18</cp:revision>
  <dcterms:created xsi:type="dcterms:W3CDTF">2016-03-30T08:32:10Z</dcterms:created>
  <dcterms:modified xsi:type="dcterms:W3CDTF">2016-03-30T10:52:32Z</dcterms:modified>
</cp:coreProperties>
</file>